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46" r:id="rId4"/>
    <p:sldId id="343" r:id="rId5"/>
    <p:sldId id="348" r:id="rId6"/>
    <p:sldId id="350" r:id="rId7"/>
    <p:sldId id="352" r:id="rId8"/>
    <p:sldId id="351" r:id="rId9"/>
    <p:sldId id="349" r:id="rId10"/>
    <p:sldId id="353" r:id="rId11"/>
    <p:sldId id="354" r:id="rId12"/>
    <p:sldId id="355" r:id="rId13"/>
    <p:sldId id="347" r:id="rId14"/>
    <p:sldId id="357" r:id="rId15"/>
    <p:sldId id="356" r:id="rId16"/>
    <p:sldId id="344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3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14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519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09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33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9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83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04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8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60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#3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Cleaning “Dirty Data” from Excel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And Making it “Tidy” in R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892767" y="-28183"/>
            <a:ext cx="8082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How I learned to Rename Long Column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0FBFF-F057-4912-AAB1-7B27D7E80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7" y="970776"/>
            <a:ext cx="1905000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2AF47-BF39-4D21-BD35-258CC612AE34}"/>
              </a:ext>
            </a:extLst>
          </p:cNvPr>
          <p:cNvSpPr/>
          <p:nvPr/>
        </p:nvSpPr>
        <p:spPr>
          <a:xfrm rot="19200000">
            <a:off x="3293915" y="1089743"/>
            <a:ext cx="1359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Rename…?</a:t>
            </a:r>
          </a:p>
          <a:p>
            <a:r>
              <a:rPr lang="en-US" sz="2000" b="1" dirty="0"/>
              <a:t>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2CBD0E-B20D-4323-9B2B-4061C9D7BA50}"/>
              </a:ext>
            </a:extLst>
          </p:cNvPr>
          <p:cNvSpPr/>
          <p:nvPr/>
        </p:nvSpPr>
        <p:spPr>
          <a:xfrm>
            <a:off x="3488656" y="2356732"/>
            <a:ext cx="71257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Prior.to.attending.this.course.how.much.experience.did.you.have. </a:t>
            </a:r>
            <a:r>
              <a:rPr lang="en-US" sz="2000" b="1" dirty="0" err="1"/>
              <a:t>working.with.any.of.your.Metaswitch.equipment</a:t>
            </a:r>
            <a:r>
              <a:rPr lang="en-US" sz="2000" b="1" dirty="0"/>
              <a:t>.</a:t>
            </a:r>
            <a:endParaRPr lang="en-US" sz="2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54DCCE2-C7CC-4BE7-9CAA-364DB4410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8656" y="3917700"/>
            <a:ext cx="613552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colnames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)[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colnames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df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== 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oldName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'] &lt;- '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newName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’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/>
              <a:t>(This is one way to do it…)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F5077C-9FAC-46F1-B3F4-5312F050D188}"/>
              </a:ext>
            </a:extLst>
          </p:cNvPr>
          <p:cNvSpPr/>
          <p:nvPr/>
        </p:nvSpPr>
        <p:spPr>
          <a:xfrm rot="19200000">
            <a:off x="4416805" y="1232451"/>
            <a:ext cx="15279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Colnames</a:t>
            </a:r>
            <a:r>
              <a:rPr lang="en-US" sz="2000" b="1" dirty="0"/>
              <a:t>…?</a:t>
            </a:r>
          </a:p>
          <a:p>
            <a:r>
              <a:rPr lang="en-US" sz="2000" b="1" dirty="0"/>
              <a:t>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047124-83E8-4FA8-94E5-6D45BD2C9495}"/>
              </a:ext>
            </a:extLst>
          </p:cNvPr>
          <p:cNvSpPr/>
          <p:nvPr/>
        </p:nvSpPr>
        <p:spPr>
          <a:xfrm rot="19200000">
            <a:off x="6035228" y="1354253"/>
            <a:ext cx="1191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names…?</a:t>
            </a:r>
          </a:p>
          <a:p>
            <a:r>
              <a:rPr lang="en-US" sz="2000" b="1" dirty="0"/>
              <a:t> 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F1F167-FDB3-4DDC-A5D0-12D321EEE2B5}"/>
              </a:ext>
            </a:extLst>
          </p:cNvPr>
          <p:cNvCxnSpPr>
            <a:cxnSpLocks/>
          </p:cNvCxnSpPr>
          <p:nvPr/>
        </p:nvCxnSpPr>
        <p:spPr>
          <a:xfrm flipH="1" flipV="1">
            <a:off x="6598509" y="3064618"/>
            <a:ext cx="803188" cy="8530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32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065763" y="7534"/>
            <a:ext cx="73480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to Rename Long Column Names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4CD546C-36F2-41AC-AD33-2FE0F318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95" y="956185"/>
            <a:ext cx="209001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Names(Aug_2016)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ADF491-A057-4D85-9AEC-199ECE5FE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982" y="1627838"/>
            <a:ext cx="6597461" cy="29951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B87B6C-AFEF-4AF3-88FD-72506912E5DF}"/>
              </a:ext>
            </a:extLst>
          </p:cNvPr>
          <p:cNvSpPr/>
          <p:nvPr/>
        </p:nvSpPr>
        <p:spPr>
          <a:xfrm>
            <a:off x="1620857" y="4958694"/>
            <a:ext cx="4496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Vector [26] Essentially means Column 26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DD079A-E7AD-4BB9-9C02-96B8D2E1E57D}"/>
              </a:ext>
            </a:extLst>
          </p:cNvPr>
          <p:cNvCxnSpPr/>
          <p:nvPr/>
        </p:nvCxnSpPr>
        <p:spPr>
          <a:xfrm flipH="1" flipV="1">
            <a:off x="1458097" y="4720281"/>
            <a:ext cx="322405" cy="23841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05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019581" y="-19075"/>
            <a:ext cx="8242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to Rename Column Names by Vector 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4CD546C-36F2-41AC-AD33-2FE0F3182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495" y="956185"/>
            <a:ext cx="2090014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B87B6C-AFEF-4AF3-88FD-72506912E5DF}"/>
              </a:ext>
            </a:extLst>
          </p:cNvPr>
          <p:cNvSpPr/>
          <p:nvPr/>
        </p:nvSpPr>
        <p:spPr>
          <a:xfrm>
            <a:off x="1146168" y="5063011"/>
            <a:ext cx="1360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Vector [26]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DD079A-E7AD-4BB9-9C02-96B8D2E1E57D}"/>
              </a:ext>
            </a:extLst>
          </p:cNvPr>
          <p:cNvCxnSpPr>
            <a:cxnSpLocks/>
          </p:cNvCxnSpPr>
          <p:nvPr/>
        </p:nvCxnSpPr>
        <p:spPr>
          <a:xfrm>
            <a:off x="1409014" y="1614335"/>
            <a:ext cx="1610567" cy="344867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EFD240C-D105-4574-8E1B-51E36290F83D}"/>
              </a:ext>
            </a:extLst>
          </p:cNvPr>
          <p:cNvSpPr/>
          <p:nvPr/>
        </p:nvSpPr>
        <p:spPr>
          <a:xfrm>
            <a:off x="695739" y="999082"/>
            <a:ext cx="5664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Names(Aug_2016)[26] &lt;- “</a:t>
            </a:r>
            <a:r>
              <a:rPr lang="en-US" sz="2000" b="1" dirty="0" err="1"/>
              <a:t>Metaswitch_Experience</a:t>
            </a:r>
            <a:r>
              <a:rPr lang="en-US" sz="2000" b="1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783A0-EDF1-4C69-8E16-5FEBC3B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031" y="1538528"/>
            <a:ext cx="3100612" cy="3629329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026" name="Picture 2" descr="C:\Users\micha\AppData\Local\Temp\SNAGHTML462dc54.PNG">
            <a:extLst>
              <a:ext uri="{FF2B5EF4-FFF2-40B4-BE49-F238E27FC236}">
                <a16:creationId xmlns:a16="http://schemas.microsoft.com/office/drawing/2014/main" id="{679CA9E0-0A82-422B-8464-D200971A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3968" y="841815"/>
            <a:ext cx="1107531" cy="451466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455745" y="-1353"/>
            <a:ext cx="87220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How to Delete Unwanted Column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F3348-7AA7-4784-9554-E8DCCD080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73" y="1066800"/>
            <a:ext cx="1933575" cy="2362200"/>
          </a:xfrm>
          <a:prstGeom prst="rect">
            <a:avLst/>
          </a:prstGeom>
          <a:ln>
            <a:solidFill>
              <a:srgbClr val="27515E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13DC88-D4A6-4518-9665-48F0F82EBED3}"/>
              </a:ext>
            </a:extLst>
          </p:cNvPr>
          <p:cNvSpPr/>
          <p:nvPr/>
        </p:nvSpPr>
        <p:spPr>
          <a:xfrm>
            <a:off x="963373" y="389887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Aug_2016 &lt;- subset(Aug_2016, select = -</a:t>
            </a:r>
            <a:r>
              <a:rPr lang="en-US" sz="2000" b="1" dirty="0" err="1"/>
              <a:t>Where.did.you.attend.the.training.course</a:t>
            </a:r>
            <a:r>
              <a:rPr lang="en-US" sz="2000" b="1" dirty="0"/>
              <a:t>.)</a:t>
            </a:r>
          </a:p>
          <a:p>
            <a:endParaRPr lang="en-US" sz="2000" b="1" dirty="0"/>
          </a:p>
          <a:p>
            <a:r>
              <a:rPr lang="en-US" sz="2000" b="1" dirty="0"/>
              <a:t>Aug_2016 &lt;- subset(Aug_2016, select = -X)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33B2FC-FA07-450A-AC8C-1C8D685C73BD}"/>
              </a:ext>
            </a:extLst>
          </p:cNvPr>
          <p:cNvSpPr/>
          <p:nvPr/>
        </p:nvSpPr>
        <p:spPr>
          <a:xfrm>
            <a:off x="3300019" y="1066800"/>
            <a:ext cx="1182760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delete…?</a:t>
            </a:r>
          </a:p>
          <a:p>
            <a:endParaRPr lang="en-US" b="1" dirty="0"/>
          </a:p>
          <a:p>
            <a:r>
              <a:rPr lang="en-US" b="1" dirty="0"/>
              <a:t>remove…?</a:t>
            </a:r>
          </a:p>
          <a:p>
            <a:endParaRPr lang="en-US" b="1" dirty="0"/>
          </a:p>
          <a:p>
            <a:r>
              <a:rPr lang="en-US" b="1" dirty="0"/>
              <a:t>subset…?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3D8E7-DAE4-45AE-ABAA-662539873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373" y="1066800"/>
            <a:ext cx="4046571" cy="3558848"/>
          </a:xfrm>
          <a:prstGeom prst="rect">
            <a:avLst/>
          </a:prstGeom>
          <a:ln>
            <a:solidFill>
              <a:srgbClr val="3C7E94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34FDB1-EA02-4DD9-90D8-9B188A47D982}"/>
              </a:ext>
            </a:extLst>
          </p:cNvPr>
          <p:cNvCxnSpPr>
            <a:cxnSpLocks/>
          </p:cNvCxnSpPr>
          <p:nvPr/>
        </p:nvCxnSpPr>
        <p:spPr>
          <a:xfrm>
            <a:off x="7191632" y="1359243"/>
            <a:ext cx="1556952" cy="31262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695B1E-881A-4722-9C16-3490C473E760}"/>
              </a:ext>
            </a:extLst>
          </p:cNvPr>
          <p:cNvCxnSpPr/>
          <p:nvPr/>
        </p:nvCxnSpPr>
        <p:spPr>
          <a:xfrm flipV="1">
            <a:off x="7462444" y="1359243"/>
            <a:ext cx="1182760" cy="31262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4949BC-80ED-4D79-8B15-F5316D873877}"/>
              </a:ext>
            </a:extLst>
          </p:cNvPr>
          <p:cNvCxnSpPr>
            <a:cxnSpLocks/>
          </p:cNvCxnSpPr>
          <p:nvPr/>
        </p:nvCxnSpPr>
        <p:spPr>
          <a:xfrm>
            <a:off x="9036915" y="1363359"/>
            <a:ext cx="1556952" cy="31262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166621-71AE-4C34-A776-4D3907F0899B}"/>
              </a:ext>
            </a:extLst>
          </p:cNvPr>
          <p:cNvCxnSpPr/>
          <p:nvPr/>
        </p:nvCxnSpPr>
        <p:spPr>
          <a:xfrm flipV="1">
            <a:off x="9307727" y="1363359"/>
            <a:ext cx="1182760" cy="312626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10021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Learning to Export the R Tidy Data Back to a Clean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3866834" y="1024977"/>
            <a:ext cx="5376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write.csv(Aug_2016, "Tidy_Data_Aug_2016.csv")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2B1DB-0F53-4AC1-A70F-1DBFC2EEF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677" y="1698999"/>
            <a:ext cx="6954919" cy="3641825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641525" y="-1353"/>
            <a:ext cx="11036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&amp; Save a Script in R to “Tidy” (Clean)  the Excel Dirty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041580-AE6A-4518-9974-411E780F7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628" y="3496965"/>
            <a:ext cx="5692633" cy="1867062"/>
          </a:xfrm>
          <a:prstGeom prst="rect">
            <a:avLst/>
          </a:prstGeom>
          <a:ln>
            <a:solidFill>
              <a:srgbClr val="27515E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3323969" y="3429000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46885EC-5AD2-4E13-9EA6-B187E8967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" y="880682"/>
            <a:ext cx="5701848" cy="2387154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4653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Tidy Data in R</a:t>
            </a:r>
          </a:p>
        </p:txBody>
      </p:sp>
      <p:pic>
        <p:nvPicPr>
          <p:cNvPr id="1028" name="Picture 4" descr="C:\Users\micha\AppData\Local\Temp\SNAGHTML6825145.PNG">
            <a:extLst>
              <a:ext uri="{FF2B5EF4-FFF2-40B4-BE49-F238E27FC236}">
                <a16:creationId xmlns:a16="http://schemas.microsoft.com/office/drawing/2014/main" id="{5B0B3C6E-40C5-4EC3-907E-BEB9BDA7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807" y="742749"/>
            <a:ext cx="7962385" cy="4755814"/>
          </a:xfrm>
          <a:prstGeom prst="rect">
            <a:avLst/>
          </a:prstGeom>
          <a:noFill/>
          <a:ln>
            <a:solidFill>
              <a:srgbClr val="27515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Export “Real” Excel SurveyMonkey “End of Course Survey” Data”(Dirty Data)</a:t>
            </a:r>
          </a:p>
          <a:p>
            <a:endParaRPr lang="en-US" sz="2400" b="1" dirty="0"/>
          </a:p>
          <a:p>
            <a:r>
              <a:rPr lang="en-US" sz="2400" b="1" dirty="0"/>
              <a:t>2. “Read” the Exported Excel Dirty Data into R</a:t>
            </a:r>
          </a:p>
          <a:p>
            <a:endParaRPr lang="en-US" sz="2400" b="1" dirty="0"/>
          </a:p>
          <a:p>
            <a:r>
              <a:rPr lang="en-US" sz="2400" b="1" dirty="0"/>
              <a:t>3. Write a Script in R to “Tidy” (Clean) the  Dirty Data and “View” it in R</a:t>
            </a:r>
          </a:p>
          <a:p>
            <a:endParaRPr lang="en-US" sz="2400" b="1" dirty="0"/>
          </a:p>
          <a:p>
            <a:r>
              <a:rPr lang="en-US" sz="2400" b="1" dirty="0"/>
              <a:t>4. Export the R Tidy Data back to a CSV file</a:t>
            </a:r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1F66C-BDC1-44B0-BC87-BC38D6CC727B}"/>
              </a:ext>
            </a:extLst>
          </p:cNvPr>
          <p:cNvSpPr/>
          <p:nvPr/>
        </p:nvSpPr>
        <p:spPr>
          <a:xfrm>
            <a:off x="130328" y="10757"/>
            <a:ext cx="11931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From SurveyMonkey Export End of Sprint Survey “Dirty Data”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4ECFD-478C-4D4A-9665-C16D0E31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83166"/>
            <a:ext cx="2202371" cy="16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DAAEB8-B806-476F-9070-C44E3C0BB489}"/>
              </a:ext>
            </a:extLst>
          </p:cNvPr>
          <p:cNvSpPr/>
          <p:nvPr/>
        </p:nvSpPr>
        <p:spPr>
          <a:xfrm>
            <a:off x="866467" y="2162431"/>
            <a:ext cx="1409924" cy="3336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87988-2189-4972-AA7C-C0051DA6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505" y="1104065"/>
            <a:ext cx="7483488" cy="429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1BC7A-F8E0-4058-A74A-C6E0C76E3B86}"/>
              </a:ext>
            </a:extLst>
          </p:cNvPr>
          <p:cNvSpPr/>
          <p:nvPr/>
        </p:nvSpPr>
        <p:spPr>
          <a:xfrm>
            <a:off x="5034812" y="2248930"/>
            <a:ext cx="1409924" cy="5189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B40D7F-30EA-42A7-8B8F-11315706F9CE}"/>
              </a:ext>
            </a:extLst>
          </p:cNvPr>
          <p:cNvCxnSpPr>
            <a:cxnSpLocks/>
          </p:cNvCxnSpPr>
          <p:nvPr/>
        </p:nvCxnSpPr>
        <p:spPr>
          <a:xfrm flipH="1">
            <a:off x="10540314" y="4090086"/>
            <a:ext cx="955947" cy="80319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338675" y="-2942"/>
            <a:ext cx="5514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Existing Dirty Data in 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98486-08AA-4655-9292-AD8E99C18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845596"/>
            <a:ext cx="6027942" cy="2583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7333A0-4481-485E-B6D4-5469C13A8F2B}"/>
              </a:ext>
            </a:extLst>
          </p:cNvPr>
          <p:cNvCxnSpPr>
            <a:cxnSpLocks/>
          </p:cNvCxnSpPr>
          <p:nvPr/>
        </p:nvCxnSpPr>
        <p:spPr>
          <a:xfrm flipH="1">
            <a:off x="1997213" y="3266615"/>
            <a:ext cx="626598" cy="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0547747-B74E-4F8B-8AD0-229049967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" y="4693333"/>
            <a:ext cx="10341236" cy="34293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002940C-C970-40B2-9173-9904211C1125}"/>
              </a:ext>
            </a:extLst>
          </p:cNvPr>
          <p:cNvSpPr/>
          <p:nvPr/>
        </p:nvSpPr>
        <p:spPr>
          <a:xfrm>
            <a:off x="835052" y="4161617"/>
            <a:ext cx="96475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Unfortunately SurveyMonkey Creates Extra Column Names for Each Individual Instructor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561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101028" y="6996"/>
            <a:ext cx="79899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SurveyMonkey Creates Extra Column Names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547747-B74E-4F8B-8AD0-229049967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37" y="763928"/>
            <a:ext cx="10959823" cy="363443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026" name="Picture 2" descr="C:\Users\micha\AppData\Local\Temp\SNAGHTMLe942a53.PNG">
            <a:extLst>
              <a:ext uri="{FF2B5EF4-FFF2-40B4-BE49-F238E27FC236}">
                <a16:creationId xmlns:a16="http://schemas.microsoft.com/office/drawing/2014/main" id="{DA9365EE-CD93-4F6C-8166-D6A9FBB1E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37" y="1562224"/>
            <a:ext cx="10959823" cy="4754906"/>
          </a:xfrm>
          <a:prstGeom prst="rect">
            <a:avLst/>
          </a:prstGeom>
          <a:noFill/>
          <a:ln>
            <a:solidFill>
              <a:srgbClr val="27515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18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039377" y="6996"/>
            <a:ext cx="8113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How I Learned to Bring Them Into One Column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C5E15-A5B8-4C8A-8D64-05120991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262" y="1079134"/>
            <a:ext cx="2715665" cy="2495162"/>
          </a:xfrm>
          <a:prstGeom prst="rect">
            <a:avLst/>
          </a:prstGeom>
          <a:ln>
            <a:solidFill>
              <a:srgbClr val="27515E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7F0DF-7371-49B8-A385-277A457DB4B7}"/>
              </a:ext>
            </a:extLst>
          </p:cNvPr>
          <p:cNvSpPr/>
          <p:nvPr/>
        </p:nvSpPr>
        <p:spPr>
          <a:xfrm>
            <a:off x="1180338" y="4023148"/>
            <a:ext cx="101992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/>
              <a:t>Rbind</a:t>
            </a:r>
            <a:r>
              <a:rPr lang="en-US" sz="2000" b="1" dirty="0"/>
              <a:t>…?   Paste…?   Gather…?   Copy…?   </a:t>
            </a:r>
            <a:r>
              <a:rPr lang="en-US" sz="2000" b="1" dirty="0" err="1"/>
              <a:t>Cbind</a:t>
            </a:r>
            <a:r>
              <a:rPr lang="en-US" sz="2000" b="1" dirty="0"/>
              <a:t>…?  Combine…?  Collapse…? Join…?  Merge…?   </a:t>
            </a:r>
          </a:p>
          <a:p>
            <a:r>
              <a:rPr lang="en-US" sz="2000" b="1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6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368905" y="22522"/>
            <a:ext cx="9454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Bringing Them Into One Column - Understanding Paste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67BC1-1480-49D3-9BEC-9EB75E098A1A}"/>
              </a:ext>
            </a:extLst>
          </p:cNvPr>
          <p:cNvSpPr/>
          <p:nvPr/>
        </p:nvSpPr>
        <p:spPr>
          <a:xfrm>
            <a:off x="3924026" y="945969"/>
            <a:ext cx="32936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/>
              <a:t>df$x &lt;- paste(df$n,df$s) 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F9E91F-9F6A-4C69-A3D3-E49007EA3AAB}"/>
              </a:ext>
            </a:extLst>
          </p:cNvPr>
          <p:cNvSpPr/>
          <p:nvPr/>
        </p:nvSpPr>
        <p:spPr>
          <a:xfrm>
            <a:off x="191033" y="2038659"/>
            <a:ext cx="318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</a:t>
            </a:r>
            <a:r>
              <a:rPr lang="en-US" b="1" dirty="0" err="1"/>
              <a:t>Data.frame</a:t>
            </a:r>
            <a:r>
              <a:rPr lang="en-US" b="1" dirty="0"/>
              <a:t> (Table)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693B4D-DC76-4B58-8BF7-A87CB3A6F241}"/>
              </a:ext>
            </a:extLst>
          </p:cNvPr>
          <p:cNvCxnSpPr>
            <a:cxnSpLocks/>
          </p:cNvCxnSpPr>
          <p:nvPr/>
        </p:nvCxnSpPr>
        <p:spPr>
          <a:xfrm flipV="1">
            <a:off x="2506220" y="1346886"/>
            <a:ext cx="1546796" cy="71082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1889C88-4735-4161-8F5A-D68A2B104431}"/>
              </a:ext>
            </a:extLst>
          </p:cNvPr>
          <p:cNvSpPr/>
          <p:nvPr/>
        </p:nvSpPr>
        <p:spPr>
          <a:xfrm>
            <a:off x="4178181" y="3600547"/>
            <a:ext cx="320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</a:t>
            </a:r>
            <a:r>
              <a:rPr lang="en-US" b="1" dirty="0" err="1"/>
              <a:t>Data.frame</a:t>
            </a:r>
            <a:r>
              <a:rPr lang="en-US" b="1" dirty="0"/>
              <a:t> (Table)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05110F-49E0-4B30-B992-11989989C512}"/>
              </a:ext>
            </a:extLst>
          </p:cNvPr>
          <p:cNvSpPr/>
          <p:nvPr/>
        </p:nvSpPr>
        <p:spPr>
          <a:xfrm>
            <a:off x="7108182" y="2478787"/>
            <a:ext cx="3203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</a:t>
            </a:r>
            <a:r>
              <a:rPr lang="en-US" b="1" dirty="0" err="1"/>
              <a:t>Data.frame</a:t>
            </a:r>
            <a:r>
              <a:rPr lang="en-US" b="1" dirty="0"/>
              <a:t> (Table)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2F3F12-57FC-42E1-914D-1244F41414F3}"/>
              </a:ext>
            </a:extLst>
          </p:cNvPr>
          <p:cNvCxnSpPr>
            <a:cxnSpLocks/>
          </p:cNvCxnSpPr>
          <p:nvPr/>
        </p:nvCxnSpPr>
        <p:spPr>
          <a:xfrm flipV="1">
            <a:off x="4636233" y="1357532"/>
            <a:ext cx="1208100" cy="22430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F211ED-5129-448B-95C6-6D85A627EF5D}"/>
              </a:ext>
            </a:extLst>
          </p:cNvPr>
          <p:cNvCxnSpPr>
            <a:cxnSpLocks/>
          </p:cNvCxnSpPr>
          <p:nvPr/>
        </p:nvCxnSpPr>
        <p:spPr>
          <a:xfrm flipV="1">
            <a:off x="2928551" y="1305673"/>
            <a:ext cx="1557854" cy="141076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AFCE0F8-7AF2-4A2E-BCAC-BC9E63CC02D6}"/>
              </a:ext>
            </a:extLst>
          </p:cNvPr>
          <p:cNvSpPr/>
          <p:nvPr/>
        </p:nvSpPr>
        <p:spPr>
          <a:xfrm>
            <a:off x="510904" y="2689624"/>
            <a:ext cx="2679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new Column 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75F7E6-DEF7-4DF5-AC6C-BA4FE06F6F13}"/>
              </a:ext>
            </a:extLst>
          </p:cNvPr>
          <p:cNvCxnSpPr>
            <a:cxnSpLocks/>
          </p:cNvCxnSpPr>
          <p:nvPr/>
        </p:nvCxnSpPr>
        <p:spPr>
          <a:xfrm flipV="1">
            <a:off x="3190292" y="1346888"/>
            <a:ext cx="1966360" cy="352910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FD1FBBF-2ADC-406E-AB97-AA308B1B0947}"/>
              </a:ext>
            </a:extLst>
          </p:cNvPr>
          <p:cNvSpPr/>
          <p:nvPr/>
        </p:nvSpPr>
        <p:spPr>
          <a:xfrm>
            <a:off x="2105022" y="4875992"/>
            <a:ext cx="1989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Paste Function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FC857-A30D-4F1D-91E4-BA82E75B837C}"/>
              </a:ext>
            </a:extLst>
          </p:cNvPr>
          <p:cNvSpPr/>
          <p:nvPr/>
        </p:nvSpPr>
        <p:spPr>
          <a:xfrm>
            <a:off x="5369146" y="2979479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Old Column </a:t>
            </a:r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8D08C7-92B8-4A9B-8B25-8225E0E69595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280769" y="1377260"/>
            <a:ext cx="390977" cy="16022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63056C9-9FF6-456F-AC2E-6ECE64EC945F}"/>
              </a:ext>
            </a:extLst>
          </p:cNvPr>
          <p:cNvCxnSpPr>
            <a:cxnSpLocks/>
          </p:cNvCxnSpPr>
          <p:nvPr/>
        </p:nvCxnSpPr>
        <p:spPr>
          <a:xfrm flipH="1" flipV="1">
            <a:off x="6553739" y="1334623"/>
            <a:ext cx="918100" cy="11659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1B13828-705A-4B55-8CD0-336D5305DB40}"/>
              </a:ext>
            </a:extLst>
          </p:cNvPr>
          <p:cNvSpPr/>
          <p:nvPr/>
        </p:nvSpPr>
        <p:spPr>
          <a:xfrm>
            <a:off x="7830053" y="2023285"/>
            <a:ext cx="2605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of the Old Column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F9307-54DD-4D00-972F-F4BBAC719B0F}"/>
              </a:ext>
            </a:extLst>
          </p:cNvPr>
          <p:cNvSpPr/>
          <p:nvPr/>
        </p:nvSpPr>
        <p:spPr>
          <a:xfrm>
            <a:off x="1771167" y="3256419"/>
            <a:ext cx="2119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Assign Operator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E90449-E9CE-4376-80B4-710A3CE08D2C}"/>
              </a:ext>
            </a:extLst>
          </p:cNvPr>
          <p:cNvCxnSpPr>
            <a:cxnSpLocks/>
          </p:cNvCxnSpPr>
          <p:nvPr/>
        </p:nvCxnSpPr>
        <p:spPr>
          <a:xfrm flipV="1">
            <a:off x="3150307" y="1334623"/>
            <a:ext cx="1623172" cy="19081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BEEA9-38CF-47A7-87A4-73B9C094B076}"/>
              </a:ext>
            </a:extLst>
          </p:cNvPr>
          <p:cNvCxnSpPr>
            <a:cxnSpLocks/>
          </p:cNvCxnSpPr>
          <p:nvPr/>
        </p:nvCxnSpPr>
        <p:spPr>
          <a:xfrm flipH="1" flipV="1">
            <a:off x="6828957" y="1305673"/>
            <a:ext cx="1288991" cy="7434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5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479889" y="-26976"/>
            <a:ext cx="67269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The Actual Paste Command and Result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8FB04CE-2293-4B7F-9B0B-319514082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0006" y="1023932"/>
            <a:ext cx="1582859" cy="42988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A8F92EC-206A-43E8-97FB-9ED37C1CC0A3}"/>
              </a:ext>
            </a:extLst>
          </p:cNvPr>
          <p:cNvSpPr/>
          <p:nvPr/>
        </p:nvSpPr>
        <p:spPr>
          <a:xfrm>
            <a:off x="848496" y="1019599"/>
            <a:ext cx="8171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Aug_2016$Instructor &lt;- paste(Aug_2016$X.4,Aug_2016$X.6, Aug_2016$X.7,Aug_2016$X.8,Aug_2016$X.9,Aug_2016$X.10,Aug_2016$X.11,Aug_2016$X.13,Aug_2016$X.14,Aug_2016$X.15,Aug_2016$X.17,Aug_2016$X.18)</a:t>
            </a:r>
          </a:p>
        </p:txBody>
      </p:sp>
    </p:spTree>
    <p:extLst>
      <p:ext uri="{BB962C8B-B14F-4D97-AF65-F5344CB8AC3E}">
        <p14:creationId xmlns:p14="http://schemas.microsoft.com/office/powerpoint/2010/main" val="64090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892767" y="-28183"/>
            <a:ext cx="76591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SurveyMonkey Creates Long Column Names</a:t>
            </a:r>
          </a:p>
        </p:txBody>
      </p:sp>
      <p:pic>
        <p:nvPicPr>
          <p:cNvPr id="12" name="Picture 2" descr="C:\Users\micha\AppData\Local\Temp\SNAGHTML168a36c.PNG">
            <a:extLst>
              <a:ext uri="{FF2B5EF4-FFF2-40B4-BE49-F238E27FC236}">
                <a16:creationId xmlns:a16="http://schemas.microsoft.com/office/drawing/2014/main" id="{D948898A-2926-4BD8-8547-6A006B375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60" y="820404"/>
            <a:ext cx="5186253" cy="453052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704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6729</TotalTime>
  <Words>588</Words>
  <Application>Microsoft Office PowerPoint</Application>
  <PresentationFormat>Widescreen</PresentationFormat>
  <Paragraphs>79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148</cp:revision>
  <dcterms:created xsi:type="dcterms:W3CDTF">2017-10-26T06:05:04Z</dcterms:created>
  <dcterms:modified xsi:type="dcterms:W3CDTF">2017-12-20T07:35:49Z</dcterms:modified>
</cp:coreProperties>
</file>